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4"/>
    <p:sldMasterId id="2147483719" r:id="rId5"/>
    <p:sldMasterId id="2147483742" r:id="rId6"/>
  </p:sldMasterIdLst>
  <p:notesMasterIdLst>
    <p:notesMasterId r:id="rId14"/>
  </p:notesMasterIdLst>
  <p:handoutMasterIdLst>
    <p:handoutMasterId r:id="rId15"/>
  </p:handoutMasterIdLst>
  <p:sldIdLst>
    <p:sldId id="270" r:id="rId7"/>
    <p:sldId id="258" r:id="rId8"/>
    <p:sldId id="261" r:id="rId9"/>
    <p:sldId id="262" r:id="rId10"/>
    <p:sldId id="263" r:id="rId11"/>
    <p:sldId id="264" r:id="rId12"/>
    <p:sldId id="266" r:id="rId13"/>
  </p:sldIdLst>
  <p:sldSz cx="9144000" cy="6858000" type="screen4x3"/>
  <p:notesSz cx="6858000" cy="9144000"/>
  <p:embeddedFontLst>
    <p:embeddedFont>
      <p:font typeface="Verdana" panose="020B0604030504040204" pitchFamily="34" charset="0"/>
      <p:regular r:id="rId16"/>
      <p:bold r:id="rId17"/>
      <p:italic r:id="rId18"/>
      <p:boldItalic r:id="rId19"/>
    </p:embeddedFont>
    <p:embeddedFont>
      <p:font typeface="Candara" panose="020E0502030303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MS PGothic" panose="020B0600070205080204" pitchFamily="34" charset="-128"/>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26">
          <p15:clr>
            <a:srgbClr val="A4A3A4"/>
          </p15:clr>
        </p15:guide>
        <p15:guide id="2" pos="12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77" d="100"/>
          <a:sy n="77" d="100"/>
        </p:scale>
        <p:origin x="980" y="84"/>
      </p:cViewPr>
      <p:guideLst>
        <p:guide orient="horz" pos="2160"/>
        <p:guide pos="2880"/>
      </p:guideLst>
    </p:cSldViewPr>
  </p:slideViewPr>
  <p:notesTextViewPr>
    <p:cViewPr>
      <p:scale>
        <a:sx n="1" d="1"/>
        <a:sy n="1" d="1"/>
      </p:scale>
      <p:origin x="0" y="0"/>
    </p:cViewPr>
  </p:notesTextViewPr>
  <p:notesViewPr>
    <p:cSldViewPr>
      <p:cViewPr>
        <p:scale>
          <a:sx n="50" d="100"/>
          <a:sy n="50" d="100"/>
        </p:scale>
        <p:origin x="-2958" y="-264"/>
      </p:cViewPr>
      <p:guideLst>
        <p:guide orient="horz" pos="2426"/>
        <p:guide pos="12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1/15/2020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40570706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0848"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60848" y="4100538"/>
            <a:ext cx="4500594"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Candara"/>
                <a:ea typeface="ＭＳ Ｐゴシック" pitchFamily="34" charset="-128"/>
              </a:rPr>
              <a:t>Web Basics - JavaScript</a:t>
            </a:r>
            <a:r>
              <a:rPr lang="en-US" sz="1200" dirty="0" smtClean="0">
                <a:solidFill>
                  <a:schemeClr val="tx1"/>
                </a:solidFill>
                <a:latin typeface="Candara" pitchFamily="34" charset="0"/>
                <a:cs typeface="Arial" pitchFamily="34" charset="0"/>
              </a:rPr>
              <a:t>	</a:t>
            </a:r>
            <a:endParaRPr lang="en-US" dirty="0">
              <a:solidFill>
                <a:schemeClr val="tx1"/>
              </a:solidFill>
              <a:latin typeface="Candara" pitchFamily="34" charset="0"/>
              <a:cs typeface="Arial" pitchFamily="34" charset="0"/>
            </a:endParaRPr>
          </a:p>
        </p:txBody>
      </p:sp>
      <p:sp>
        <p:nvSpPr>
          <p:cNvPr id="9" name="Rectangle 14"/>
          <p:cNvSpPr>
            <a:spLocks noChangeArrowheads="1"/>
          </p:cNvSpPr>
          <p:nvPr/>
        </p:nvSpPr>
        <p:spPr bwMode="auto">
          <a:xfrm>
            <a:off x="3789040" y="8228221"/>
            <a:ext cx="2762530" cy="224117"/>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ndara" pitchFamily="34" charset="0"/>
                <a:cs typeface="Arial" pitchFamily="34" charset="0"/>
              </a:rPr>
              <a:t>		 Page 0-</a:t>
            </a:r>
            <a:fld id="{BD9FB300-F9DC-4669-88F4-967ABA23CC04}" type="slidenum">
              <a:rPr lang="en-US" sz="12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200" dirty="0" smtClean="0">
                <a:latin typeface="Candara" pitchFamily="34" charset="0"/>
                <a:cs typeface="Arial" pitchFamily="34" charset="0"/>
              </a:rPr>
              <a:t> </a:t>
            </a:r>
          </a:p>
          <a:p>
            <a:endParaRPr lang="en-US" sz="1200" dirty="0">
              <a:latin typeface="Candara" pitchFamily="34" charset="0"/>
              <a:cs typeface="Arial" pitchFamily="34" charset="0"/>
            </a:endParaRPr>
          </a:p>
        </p:txBody>
      </p:sp>
      <p:sp>
        <p:nvSpPr>
          <p:cNvPr id="10" name="Line 8"/>
          <p:cNvSpPr>
            <a:spLocks noChangeShapeType="1"/>
          </p:cNvSpPr>
          <p:nvPr/>
        </p:nvSpPr>
        <p:spPr bwMode="auto">
          <a:xfrm>
            <a:off x="177281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276999"/>
          </a:xfrm>
          <a:prstGeom prst="rect">
            <a:avLst/>
          </a:prstGeom>
          <a:noFill/>
          <a:ln w="9525">
            <a:noFill/>
            <a:miter lim="800000"/>
            <a:headEnd/>
            <a:tailEnd/>
          </a:ln>
          <a:effectLst/>
        </p:spPr>
        <p:txBody>
          <a:bodyPr wrap="square">
            <a:spAutoFit/>
          </a:bodyPr>
          <a:lstStyle/>
          <a:p>
            <a:pPr>
              <a:spcBef>
                <a:spcPct val="50000"/>
              </a:spcBef>
            </a:pPr>
            <a:r>
              <a:rPr lang="en-US" sz="1200" b="1" dirty="0">
                <a:latin typeface="Candara" pitchFamily="34" charset="0"/>
                <a:cs typeface="Arial"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Candara" pitchFamily="34" charset="0"/>
        <a:ea typeface="+mn-ea"/>
        <a:cs typeface="+mn-cs"/>
      </a:defRPr>
    </a:lvl1pPr>
    <a:lvl2pPr marL="457200" algn="l" defTabSz="914400" rtl="0" eaLnBrk="1" latinLnBrk="0" hangingPunct="1">
      <a:defRPr sz="1000" kern="1200">
        <a:solidFill>
          <a:schemeClr val="tx1"/>
        </a:solidFill>
        <a:latin typeface="Candara" pitchFamily="34" charset="0"/>
        <a:ea typeface="+mn-ea"/>
        <a:cs typeface="+mn-cs"/>
      </a:defRPr>
    </a:lvl2pPr>
    <a:lvl3pPr marL="914400" algn="l" defTabSz="914400" rtl="0" eaLnBrk="1" latinLnBrk="0" hangingPunct="1">
      <a:defRPr sz="1000" kern="1200">
        <a:solidFill>
          <a:schemeClr val="tx1"/>
        </a:solidFill>
        <a:latin typeface="Candara" pitchFamily="34" charset="0"/>
        <a:ea typeface="+mn-ea"/>
        <a:cs typeface="+mn-cs"/>
      </a:defRPr>
    </a:lvl3pPr>
    <a:lvl4pPr marL="1371600" algn="l" defTabSz="914400" rtl="0" eaLnBrk="1" latinLnBrk="0" hangingPunct="1">
      <a:defRPr sz="1000" kern="1200">
        <a:solidFill>
          <a:schemeClr val="tx1"/>
        </a:solidFill>
        <a:latin typeface="Candara" pitchFamily="34" charset="0"/>
        <a:ea typeface="+mn-ea"/>
        <a:cs typeface="+mn-cs"/>
      </a:defRPr>
    </a:lvl4pPr>
    <a:lvl5pPr marL="1828800" algn="l" defTabSz="914400" rtl="0" eaLnBrk="1" latinLnBrk="0" hangingPunct="1">
      <a:defRPr sz="1000" kern="1200">
        <a:solidFill>
          <a:schemeClr val="tx1"/>
        </a:solidFill>
        <a:latin typeface="Candar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930275"/>
            <a:ext cx="4572000" cy="3429000"/>
          </a:xfrm>
        </p:spPr>
      </p:sp>
      <p:sp>
        <p:nvSpPr>
          <p:cNvPr id="3" name="Notes Placeholder 2"/>
          <p:cNvSpPr>
            <a:spLocks noGrp="1"/>
          </p:cNvSpPr>
          <p:nvPr>
            <p:ph type="body" idx="1"/>
          </p:nvPr>
        </p:nvSpPr>
        <p:spPr>
          <a:xfrm>
            <a:off x="2027238" y="4544584"/>
            <a:ext cx="4586881" cy="4114800"/>
          </a:xfrm>
        </p:spPr>
        <p:txBody>
          <a:bodyPr>
            <a:normAutofit/>
          </a:bodyPr>
          <a:lstStyle/>
          <a:p>
            <a:endParaRPr lang="en-US" dirty="0"/>
          </a:p>
        </p:txBody>
      </p:sp>
    </p:spTree>
    <p:extLst>
      <p:ext uri="{BB962C8B-B14F-4D97-AF65-F5344CB8AC3E}">
        <p14:creationId xmlns:p14="http://schemas.microsoft.com/office/powerpoint/2010/main" val="146940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86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94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3755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8230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3776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81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18040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5.png"/><Relationship Id="rId14" Type="http://schemas.openxmlformats.org/officeDocument/2006/relationships/hyperlink" Target="http://www.capgemini.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9270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5666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93861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26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0146811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96940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90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94476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0855945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54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9568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0141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4706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694502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495183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940834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829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58443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415969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2995509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19306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49263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16209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5960855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51471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8781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9215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5048311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765055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469579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35563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37103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937953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90242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645386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5745703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273429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587849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844042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2488206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96090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76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6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1" y="0"/>
            <a:ext cx="9143999" cy="1002135"/>
          </a:xfrm>
          <a:prstGeom prst="rect">
            <a:avLst/>
          </a:prstGeom>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0547211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053989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587355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61685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image" Target="../media/image4.svg"/><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image" Target="../media/image4.svg"/><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0">
            <a:extLst>
              <a:ext uri="{96DAC541-7B7A-43D3-8B79-37D633B846F1}">
                <asvg:svgBlip xmlns="" xmlns:asvg="http://schemas.microsoft.com/office/drawing/2016/SVG/main" r:embed="rId12"/>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226324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68" r:id="rId5"/>
    <p:sldLayoutId id="2147483769" r:id="rId6"/>
    <p:sldLayoutId id="2147483771" r:id="rId7"/>
    <p:sldLayoutId id="2147483772" r:id="rId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13717282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1315152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51520" y="2780928"/>
            <a:ext cx="4896544" cy="1728192"/>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800" dirty="0" smtClean="0">
                <a:solidFill>
                  <a:schemeClr val="accent2">
                    <a:lumMod val="75000"/>
                  </a:schemeClr>
                </a:solidFill>
              </a:rPr>
              <a:t>Web Basics – JavaScript</a:t>
            </a:r>
          </a:p>
          <a:p>
            <a:endParaRPr lang="en-US" sz="2800" dirty="0" smtClean="0">
              <a:solidFill>
                <a:schemeClr val="accent2">
                  <a:lumMod val="75000"/>
                </a:schemeClr>
              </a:solidFill>
            </a:endParaRPr>
          </a:p>
          <a:p>
            <a:r>
              <a:rPr lang="en-US" sz="2800" dirty="0" smtClean="0">
                <a:solidFill>
                  <a:schemeClr val="accent2">
                    <a:lumMod val="75000"/>
                  </a:schemeClr>
                </a:solidFill>
              </a:rPr>
              <a:t>Lesson 00:</a:t>
            </a:r>
          </a:p>
          <a:p>
            <a:endParaRPr lang="en-US" dirty="0">
              <a:solidFill>
                <a:schemeClr val="accent2">
                  <a:lumMod val="75000"/>
                </a:schemeClr>
              </a:solidFill>
            </a:endParaRPr>
          </a:p>
        </p:txBody>
      </p:sp>
    </p:spTree>
    <p:extLst>
      <p:ext uri="{BB962C8B-B14F-4D97-AF65-F5344CB8AC3E}">
        <p14:creationId xmlns:p14="http://schemas.microsoft.com/office/powerpoint/2010/main" val="2255283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9" name="Picture 7" descr="goal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14478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2284" name="Title 1"/>
          <p:cNvSpPr>
            <a:spLocks/>
          </p:cNvSpPr>
          <p:nvPr/>
        </p:nvSpPr>
        <p:spPr bwMode="auto">
          <a:xfrm>
            <a:off x="466725" y="12223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pPr>
            <a:endParaRPr lang="en-US" sz="3200" dirty="0">
              <a:solidFill>
                <a:srgbClr val="000000"/>
              </a:solidFill>
              <a:latin typeface="+mj-lt"/>
              <a:ea typeface="ヒラギノ角ゴ Pro W3"/>
              <a:cs typeface="Arial" pitchFamily="34" charset="0"/>
            </a:endParaRPr>
          </a:p>
        </p:txBody>
      </p:sp>
      <p:sp>
        <p:nvSpPr>
          <p:cNvPr id="5" name="Title 4"/>
          <p:cNvSpPr>
            <a:spLocks noGrp="1"/>
          </p:cNvSpPr>
          <p:nvPr>
            <p:ph type="title"/>
          </p:nvPr>
        </p:nvSpPr>
        <p:spPr/>
        <p:txBody>
          <a:bodyPr/>
          <a:lstStyle/>
          <a:p>
            <a:r>
              <a:rPr lang="en-US" dirty="0"/>
              <a:t>Course Goals and Non </a:t>
            </a:r>
            <a:r>
              <a:rPr lang="en-US" dirty="0" smtClean="0"/>
              <a:t>Goals</a:t>
            </a:r>
            <a:endParaRPr lang="en-US" dirty="0"/>
          </a:p>
        </p:txBody>
      </p:sp>
      <p:sp>
        <p:nvSpPr>
          <p:cNvPr id="4" name="Content Placeholder 3"/>
          <p:cNvSpPr>
            <a:spLocks noGrp="1"/>
          </p:cNvSpPr>
          <p:nvPr>
            <p:ph idx="1"/>
          </p:nvPr>
        </p:nvSpPr>
        <p:spPr/>
        <p:txBody>
          <a:bodyPr/>
          <a:lstStyle/>
          <a:p>
            <a:r>
              <a:rPr lang="en-US" dirty="0" smtClean="0"/>
              <a:t>Course Goals:</a:t>
            </a:r>
          </a:p>
          <a:p>
            <a:pPr lvl="1"/>
            <a:r>
              <a:rPr lang="en-US" dirty="0" smtClean="0"/>
              <a:t>At the end of this course you will be able to:</a:t>
            </a:r>
          </a:p>
          <a:p>
            <a:pPr lvl="1"/>
            <a:r>
              <a:rPr lang="en-US" dirty="0" smtClean="0"/>
              <a:t>Add interactivity to the static HTML pages</a:t>
            </a:r>
          </a:p>
          <a:p>
            <a:pPr lvl="1"/>
            <a:r>
              <a:rPr lang="en-US" dirty="0" smtClean="0"/>
              <a:t>Validate the input data provided by users, on the client side</a:t>
            </a:r>
          </a:p>
          <a:p>
            <a:pPr lvl="1"/>
            <a:r>
              <a:rPr lang="en-US" dirty="0" smtClean="0"/>
              <a:t>Manipulate style sheets on the fly to give a sophisticated look to any website</a:t>
            </a:r>
          </a:p>
          <a:p>
            <a:r>
              <a:rPr lang="en-US" dirty="0" smtClean="0"/>
              <a:t>Course Non Goals:</a:t>
            </a:r>
          </a:p>
          <a:p>
            <a:pPr lvl="1"/>
            <a:r>
              <a:rPr lang="en-US" dirty="0" smtClean="0"/>
              <a:t>Server-side scripting not covered.</a:t>
            </a:r>
          </a:p>
          <a:p>
            <a:endParaRPr lang="en-US" dirty="0" smtClean="0"/>
          </a:p>
          <a:p>
            <a:endParaRPr lang="en-US" dirty="0"/>
          </a:p>
        </p:txBody>
      </p:sp>
    </p:spTree>
    <p:extLst>
      <p:ext uri="{BB962C8B-B14F-4D97-AF65-F5344CB8AC3E}">
        <p14:creationId xmlns:p14="http://schemas.microsoft.com/office/powerpoint/2010/main" val="412114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Wise Schedule</a:t>
            </a:r>
          </a:p>
        </p:txBody>
      </p:sp>
      <p:sp>
        <p:nvSpPr>
          <p:cNvPr id="6" name="Content Placeholder 5"/>
          <p:cNvSpPr>
            <a:spLocks noGrp="1"/>
          </p:cNvSpPr>
          <p:nvPr>
            <p:ph idx="1"/>
          </p:nvPr>
        </p:nvSpPr>
        <p:spPr/>
        <p:txBody>
          <a:bodyPr/>
          <a:lstStyle/>
          <a:p>
            <a:r>
              <a:rPr lang="en-US" b="1" dirty="0"/>
              <a:t>Day </a:t>
            </a:r>
            <a:r>
              <a:rPr lang="en-US" b="1" dirty="0" smtClean="0"/>
              <a:t>2</a:t>
            </a:r>
            <a:endParaRPr lang="en-US" b="1" dirty="0"/>
          </a:p>
          <a:p>
            <a:pPr lvl="1"/>
            <a:r>
              <a:rPr lang="en-US" dirty="0"/>
              <a:t>Lesson 1: Introduction to JavaScript</a:t>
            </a:r>
          </a:p>
          <a:p>
            <a:pPr lvl="1"/>
            <a:r>
              <a:rPr lang="en-US" dirty="0"/>
              <a:t>Lesson 2: JavaScript Language</a:t>
            </a:r>
          </a:p>
          <a:p>
            <a:pPr lvl="1"/>
            <a:r>
              <a:rPr lang="en-US" dirty="0"/>
              <a:t>Lesson 3: Working with Predefined Core Objects</a:t>
            </a:r>
          </a:p>
          <a:p>
            <a:pPr marL="3572" lvl="1" indent="0">
              <a:buNone/>
            </a:pPr>
            <a:r>
              <a:rPr lang="en-US" b="1" dirty="0" smtClean="0"/>
              <a:t>Day 3</a:t>
            </a:r>
          </a:p>
          <a:p>
            <a:pPr lvl="1"/>
            <a:r>
              <a:rPr lang="en-US" dirty="0"/>
              <a:t>Lesson 4: Working with Arrays</a:t>
            </a:r>
          </a:p>
          <a:p>
            <a:pPr lvl="1"/>
            <a:r>
              <a:rPr lang="en-US" dirty="0"/>
              <a:t>Lesson 5: Document Object </a:t>
            </a:r>
            <a:r>
              <a:rPr lang="en-US" dirty="0" smtClean="0"/>
              <a:t>Model</a:t>
            </a:r>
            <a:endParaRPr lang="en-US" b="1" dirty="0"/>
          </a:p>
          <a:p>
            <a:pPr lvl="1"/>
            <a:r>
              <a:rPr lang="en-US" dirty="0"/>
              <a:t>Lesson 6: Working with Document object</a:t>
            </a:r>
          </a:p>
          <a:p>
            <a:pPr lvl="1"/>
            <a:r>
              <a:rPr lang="en-US" dirty="0"/>
              <a:t>Lesson 7: Working with Form object</a:t>
            </a:r>
          </a:p>
          <a:p>
            <a:pPr marL="3572" lvl="1" indent="0">
              <a:buNone/>
            </a:pPr>
            <a:endParaRPr lang="en-US" dirty="0"/>
          </a:p>
          <a:p>
            <a:endParaRPr lang="en-US" dirty="0"/>
          </a:p>
        </p:txBody>
      </p:sp>
    </p:spTree>
    <p:extLst>
      <p:ext uri="{BB962C8B-B14F-4D97-AF65-F5344CB8AC3E}">
        <p14:creationId xmlns:p14="http://schemas.microsoft.com/office/powerpoint/2010/main" val="3096077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lstStyle/>
          <a:p>
            <a:r>
              <a:rPr lang="en-US" sz="1500" dirty="0"/>
              <a:t>Lesson 1: Introduction to JavaScript</a:t>
            </a:r>
          </a:p>
          <a:p>
            <a:pPr lvl="1"/>
            <a:r>
              <a:rPr lang="en-US" sz="1500" dirty="0"/>
              <a:t>1.1. Basic Concepts of JavaScript</a:t>
            </a:r>
          </a:p>
          <a:p>
            <a:pPr lvl="1"/>
            <a:r>
              <a:rPr lang="en-US" sz="1500" dirty="0"/>
              <a:t>1.2. Embedding JavaScript in HTML</a:t>
            </a:r>
          </a:p>
          <a:p>
            <a:pPr lvl="1"/>
            <a:r>
              <a:rPr lang="en-US" sz="1500" dirty="0"/>
              <a:t>1.3 Writing JavaScript</a:t>
            </a:r>
          </a:p>
          <a:p>
            <a:endParaRPr lang="en-US" sz="1500" dirty="0"/>
          </a:p>
          <a:p>
            <a:r>
              <a:rPr lang="en-US" sz="1500" dirty="0"/>
              <a:t>Lesson 2: JavaScript Language</a:t>
            </a:r>
          </a:p>
          <a:p>
            <a:pPr lvl="1"/>
            <a:r>
              <a:rPr lang="en-US" sz="1500" dirty="0"/>
              <a:t>2.1. Data Types and Variables</a:t>
            </a:r>
          </a:p>
          <a:p>
            <a:pPr lvl="1"/>
            <a:r>
              <a:rPr lang="en-US" sz="1500" dirty="0"/>
              <a:t>2.2. JavaScript Operators</a:t>
            </a:r>
          </a:p>
          <a:p>
            <a:pPr lvl="1"/>
            <a:r>
              <a:rPr lang="en-US" sz="1500" dirty="0"/>
              <a:t>2.3. Control Structures and Loops</a:t>
            </a:r>
          </a:p>
          <a:p>
            <a:pPr lvl="1"/>
            <a:r>
              <a:rPr lang="en-US" sz="1500" dirty="0"/>
              <a:t>2.4. JavaScript Functions</a:t>
            </a:r>
          </a:p>
          <a:p>
            <a:endParaRPr lang="en-US" sz="1500" dirty="0"/>
          </a:p>
          <a:p>
            <a:r>
              <a:rPr lang="en-US" sz="1500" dirty="0"/>
              <a:t>Lesson 3: Working with Predefined Core Objects</a:t>
            </a:r>
          </a:p>
          <a:p>
            <a:pPr lvl="1"/>
            <a:r>
              <a:rPr lang="en-US" sz="1500" dirty="0"/>
              <a:t>3.1. Data Types in JavaScript</a:t>
            </a:r>
          </a:p>
          <a:p>
            <a:pPr lvl="1"/>
            <a:r>
              <a:rPr lang="en-US" sz="1500" dirty="0"/>
              <a:t>3.2. Overview of String  object</a:t>
            </a:r>
          </a:p>
          <a:p>
            <a:pPr lvl="1"/>
            <a:r>
              <a:rPr lang="en-US" sz="1500" dirty="0"/>
              <a:t>3.3. Math object</a:t>
            </a:r>
          </a:p>
          <a:p>
            <a:pPr lvl="1"/>
            <a:r>
              <a:rPr lang="en-US" sz="1500" dirty="0"/>
              <a:t>3.4 Date object</a:t>
            </a:r>
          </a:p>
          <a:p>
            <a:endParaRPr lang="en-US" dirty="0"/>
          </a:p>
        </p:txBody>
      </p:sp>
    </p:spTree>
    <p:extLst>
      <p:ext uri="{BB962C8B-B14F-4D97-AF65-F5344CB8AC3E}">
        <p14:creationId xmlns:p14="http://schemas.microsoft.com/office/powerpoint/2010/main" val="1266105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of Contents</a:t>
            </a:r>
          </a:p>
        </p:txBody>
      </p:sp>
      <p:sp>
        <p:nvSpPr>
          <p:cNvPr id="6" name="Content Placeholder 5"/>
          <p:cNvSpPr>
            <a:spLocks noGrp="1"/>
          </p:cNvSpPr>
          <p:nvPr>
            <p:ph idx="1"/>
          </p:nvPr>
        </p:nvSpPr>
        <p:spPr>
          <a:xfrm>
            <a:off x="298516" y="1494766"/>
            <a:ext cx="8845484" cy="4886562"/>
          </a:xfrm>
        </p:spPr>
        <p:txBody>
          <a:bodyPr/>
          <a:lstStyle/>
          <a:p>
            <a:r>
              <a:rPr lang="en-US" dirty="0"/>
              <a:t>Lesson 4: Working with Arrays</a:t>
            </a:r>
          </a:p>
          <a:p>
            <a:pPr lvl="1"/>
            <a:r>
              <a:rPr lang="en-US" dirty="0"/>
              <a:t>4.1. Array Object</a:t>
            </a:r>
          </a:p>
          <a:p>
            <a:pPr lvl="1"/>
            <a:r>
              <a:rPr lang="en-US" dirty="0"/>
              <a:t>4.2. Properties and Methods of Array object</a:t>
            </a:r>
          </a:p>
          <a:p>
            <a:pPr lvl="1"/>
            <a:endParaRPr lang="en-US" dirty="0"/>
          </a:p>
          <a:p>
            <a:r>
              <a:rPr lang="en-US" dirty="0"/>
              <a:t>Lesson 5: Document Object Model</a:t>
            </a:r>
          </a:p>
          <a:p>
            <a:pPr lvl="1"/>
            <a:r>
              <a:rPr lang="en-US" dirty="0"/>
              <a:t>5.1. JavaScript Document Object Model</a:t>
            </a:r>
          </a:p>
          <a:p>
            <a:pPr lvl="1"/>
            <a:r>
              <a:rPr lang="en-US" dirty="0"/>
              <a:t>5.2. Window object</a:t>
            </a:r>
          </a:p>
          <a:p>
            <a:endParaRPr lang="en-US" dirty="0" smtClean="0"/>
          </a:p>
          <a:p>
            <a:r>
              <a:rPr lang="en-US" dirty="0" smtClean="0"/>
              <a:t>Lesson </a:t>
            </a:r>
            <a:r>
              <a:rPr lang="en-US" dirty="0"/>
              <a:t>6: Working With Document Object</a:t>
            </a:r>
          </a:p>
          <a:p>
            <a:pPr lvl="1"/>
            <a:r>
              <a:rPr lang="en-US" dirty="0"/>
              <a:t>6.1. Document </a:t>
            </a:r>
            <a:r>
              <a:rPr lang="en-US" dirty="0" smtClean="0"/>
              <a:t>Objects</a:t>
            </a:r>
            <a:endParaRPr lang="en-US" dirty="0"/>
          </a:p>
        </p:txBody>
      </p:sp>
    </p:spTree>
    <p:extLst>
      <p:ext uri="{BB962C8B-B14F-4D97-AF65-F5344CB8AC3E}">
        <p14:creationId xmlns:p14="http://schemas.microsoft.com/office/powerpoint/2010/main" val="3818265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5" name="Title 1"/>
          <p:cNvSpPr>
            <a:spLocks/>
          </p:cNvSpPr>
          <p:nvPr/>
        </p:nvSpPr>
        <p:spPr bwMode="auto">
          <a:xfrm>
            <a:off x="323528" y="19275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buClr>
                <a:srgbClr val="FF9900"/>
              </a:buClr>
            </a:pPr>
            <a:r>
              <a:rPr lang="en-US" sz="3200" dirty="0">
                <a:solidFill>
                  <a:srgbClr val="000000"/>
                </a:solidFill>
                <a:latin typeface="+mj-lt"/>
                <a:ea typeface="ヒラギノ角ゴ Pro W3"/>
                <a:cs typeface="Arial" pitchFamily="34" charset="0"/>
              </a:rPr>
              <a:t>Table of Contents</a:t>
            </a:r>
          </a:p>
        </p:txBody>
      </p:sp>
      <p:sp>
        <p:nvSpPr>
          <p:cNvPr id="12" name="Content Placeholder 11"/>
          <p:cNvSpPr>
            <a:spLocks noGrp="1"/>
          </p:cNvSpPr>
          <p:nvPr>
            <p:ph idx="1"/>
          </p:nvPr>
        </p:nvSpPr>
        <p:spPr/>
        <p:txBody>
          <a:bodyPr/>
          <a:lstStyle/>
          <a:p>
            <a:r>
              <a:rPr lang="en-US" dirty="0"/>
              <a:t>Lesson 7: Working with Form Object </a:t>
            </a:r>
          </a:p>
          <a:p>
            <a:pPr lvl="1"/>
            <a:r>
              <a:rPr lang="en-US" dirty="0"/>
              <a:t>7.1. Form properties, Methods &amp; Event handlers </a:t>
            </a:r>
          </a:p>
          <a:p>
            <a:pPr lvl="1"/>
            <a:r>
              <a:rPr lang="en-US" dirty="0"/>
              <a:t>7.2. Text-Related Objects </a:t>
            </a:r>
          </a:p>
          <a:p>
            <a:pPr lvl="1"/>
            <a:r>
              <a:rPr lang="en-US" dirty="0"/>
              <a:t>7.3. Button Objects</a:t>
            </a:r>
          </a:p>
          <a:p>
            <a:pPr lvl="1"/>
            <a:r>
              <a:rPr lang="en-US" dirty="0"/>
              <a:t>7.4. Check Box and Radio Objects</a:t>
            </a:r>
          </a:p>
          <a:p>
            <a:pPr lvl="1"/>
            <a:r>
              <a:rPr lang="en-US" dirty="0"/>
              <a:t>7.5. Select Objects</a:t>
            </a:r>
          </a:p>
          <a:p>
            <a:endParaRPr lang="en-US" dirty="0"/>
          </a:p>
          <a:p>
            <a:endParaRPr lang="en-US" dirty="0"/>
          </a:p>
        </p:txBody>
      </p:sp>
    </p:spTree>
    <p:extLst>
      <p:ext uri="{BB962C8B-B14F-4D97-AF65-F5344CB8AC3E}">
        <p14:creationId xmlns:p14="http://schemas.microsoft.com/office/powerpoint/2010/main" val="3614436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References</a:t>
            </a:r>
            <a:endParaRPr lang="en-US" dirty="0"/>
          </a:p>
        </p:txBody>
      </p:sp>
      <p:sp>
        <p:nvSpPr>
          <p:cNvPr id="5" name="Content Placeholder 4"/>
          <p:cNvSpPr>
            <a:spLocks noGrp="1"/>
          </p:cNvSpPr>
          <p:nvPr>
            <p:ph idx="1"/>
          </p:nvPr>
        </p:nvSpPr>
        <p:spPr>
          <a:xfrm>
            <a:off x="298516" y="1494766"/>
            <a:ext cx="6433724" cy="4643751"/>
          </a:xfrm>
        </p:spPr>
        <p:txBody>
          <a:bodyPr/>
          <a:lstStyle/>
          <a:p>
            <a:r>
              <a:rPr lang="en-US" dirty="0"/>
              <a:t>JavaScript: A Beginner's Guide - by John Pollock</a:t>
            </a:r>
          </a:p>
          <a:p>
            <a:r>
              <a:rPr lang="en-US" dirty="0"/>
              <a:t>http://www.w3schools.com</a:t>
            </a:r>
          </a:p>
          <a:p>
            <a:endParaRPr lang="en-US" dirty="0"/>
          </a:p>
        </p:txBody>
      </p:sp>
    </p:spTree>
    <p:extLst>
      <p:ext uri="{BB962C8B-B14F-4D97-AF65-F5344CB8AC3E}">
        <p14:creationId xmlns:p14="http://schemas.microsoft.com/office/powerpoint/2010/main" val="27320527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aterial_x0020_Type xmlns="b5bd380f-4f72-4d40-8fc8-67f930036d20">Class book</Material_x0020_Type>
    <Category xmlns="b5bd380f-4f72-4d40-8fc8-67f930036d20">Module Artifact</Category>
    <Level xmlns="b5bd380f-4f72-4d40-8fc8-67f930036d20">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8604E4B921FB4F93D8730230AA0870" ma:contentTypeVersion="11" ma:contentTypeDescription="Create a new document." ma:contentTypeScope="" ma:versionID="7013d5b0e9c356ff5a982f9bd7b0f8dd">
  <xsd:schema xmlns:xsd="http://www.w3.org/2001/XMLSchema" xmlns:xs="http://www.w3.org/2001/XMLSchema" xmlns:p="http://schemas.microsoft.com/office/2006/metadata/properties" xmlns:ns2="b5bd380f-4f72-4d40-8fc8-67f930036d20" xmlns:ns3="dd57703e-8384-4d8b-be02-c5599229607d" targetNamespace="http://schemas.microsoft.com/office/2006/metadata/properties" ma:root="true" ma:fieldsID="f291373945436785c03ac8d58ccaa551" ns2:_="" ns3:_="">
    <xsd:import namespace="b5bd380f-4f72-4d40-8fc8-67f930036d20"/>
    <xsd:import namespace="dd57703e-8384-4d8b-be02-c5599229607d"/>
    <xsd:element name="properties">
      <xsd:complexType>
        <xsd:sequence>
          <xsd:element name="documentManagement">
            <xsd:complexType>
              <xsd:all>
                <xsd:element ref="ns2:Level"/>
                <xsd:element ref="ns2:Category"/>
                <xsd:element ref="ns2:Material_x0020_Type"/>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bd380f-4f72-4d40-8fc8-67f930036d20"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57703e-8384-4d8b-be02-c5599229607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2.xml><?xml version="1.0" encoding="utf-8"?>
<ds:datastoreItem xmlns:ds="http://schemas.openxmlformats.org/officeDocument/2006/customXml" ds:itemID="{E63433B7-998A-4D4C-91CD-BC966B06FCAD}">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purl.org/dc/elements/1.1/"/>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5FFDF46F-0EF5-47B9-B703-B66299ABA0E5}"/>
</file>

<file path=docProps/app.xml><?xml version="1.0" encoding="utf-8"?>
<Properties xmlns="http://schemas.openxmlformats.org/officeDocument/2006/extended-properties" xmlns:vt="http://schemas.openxmlformats.org/officeDocument/2006/docPropsVTypes">
  <TotalTime>1758</TotalTime>
  <Words>296</Words>
  <Application>Microsoft Office PowerPoint</Application>
  <PresentationFormat>On-screen Show (4:3)</PresentationFormat>
  <Paragraphs>59</Paragraphs>
  <Slides>7</Slides>
  <Notes>7</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7</vt:i4>
      </vt:variant>
    </vt:vector>
  </HeadingPairs>
  <TitlesOfParts>
    <vt:vector size="19" baseType="lpstr">
      <vt:lpstr>Verdana</vt:lpstr>
      <vt:lpstr>ヒラギノ角ゴ Pro W3</vt:lpstr>
      <vt:lpstr>Candara</vt:lpstr>
      <vt:lpstr>Arial</vt:lpstr>
      <vt:lpstr>Wingdings</vt:lpstr>
      <vt:lpstr>Calibri</vt:lpstr>
      <vt:lpstr>Georgia</vt:lpstr>
      <vt:lpstr>MS PGothic</vt:lpstr>
      <vt:lpstr>Section slides</vt:lpstr>
      <vt:lpstr>Content Layouts</vt:lpstr>
      <vt:lpstr>Content and Image Layouts</vt:lpstr>
      <vt:lpstr>think-cell Slide</vt:lpstr>
      <vt:lpstr>PowerPoint Presentation</vt:lpstr>
      <vt:lpstr>Course Goals and Non Goals</vt:lpstr>
      <vt:lpstr>Day Wise Schedule</vt:lpstr>
      <vt:lpstr>Table of Contents</vt:lpstr>
      <vt:lpstr>Table of Contents</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Patil, Dayanand</cp:lastModifiedBy>
  <cp:revision>123</cp:revision>
  <dcterms:created xsi:type="dcterms:W3CDTF">2014-04-28T11:21:39Z</dcterms:created>
  <dcterms:modified xsi:type="dcterms:W3CDTF">2020-01-14T19:34:12Z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0x0101008E8604E4B921FB4F93D8730230AA0870</vt:lpwstr>
  </property>
</Properties>
</file>